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6" r:id="rId3"/>
    <p:sldId id="257" r:id="rId4"/>
    <p:sldId id="310" r:id="rId5"/>
    <p:sldId id="270" r:id="rId6"/>
    <p:sldId id="271" r:id="rId7"/>
    <p:sldId id="272" r:id="rId8"/>
    <p:sldId id="273" r:id="rId9"/>
    <p:sldId id="278" r:id="rId10"/>
    <p:sldId id="279" r:id="rId11"/>
    <p:sldId id="258" r:id="rId12"/>
    <p:sldId id="311" r:id="rId13"/>
    <p:sldId id="259" r:id="rId14"/>
    <p:sldId id="312" r:id="rId15"/>
    <p:sldId id="269" r:id="rId16"/>
    <p:sldId id="281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313" r:id="rId26"/>
    <p:sldId id="314" r:id="rId27"/>
    <p:sldId id="263" r:id="rId28"/>
    <p:sldId id="265" r:id="rId29"/>
    <p:sldId id="315" r:id="rId30"/>
    <p:sldId id="303" r:id="rId31"/>
    <p:sldId id="309" r:id="rId32"/>
    <p:sldId id="308" r:id="rId33"/>
    <p:sldId id="307" r:id="rId34"/>
    <p:sldId id="30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515" autoAdjust="0"/>
    <p:restoredTop sz="94660"/>
  </p:normalViewPr>
  <p:slideViewPr>
    <p:cSldViewPr>
      <p:cViewPr>
        <p:scale>
          <a:sx n="66" d="100"/>
          <a:sy n="66" d="100"/>
        </p:scale>
        <p:origin x="-645" y="6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B37C-95B5-402D-8368-F6CFA78F2989}" type="datetimeFigureOut">
              <a:rPr lang="ru-RU" smtClean="0"/>
              <a:pPr/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BCEEC-297E-41BB-B1CF-130E3009B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B37C-95B5-402D-8368-F6CFA78F2989}" type="datetimeFigureOut">
              <a:rPr lang="ru-RU" smtClean="0"/>
              <a:pPr/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BCEEC-297E-41BB-B1CF-130E3009B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B37C-95B5-402D-8368-F6CFA78F2989}" type="datetimeFigureOut">
              <a:rPr lang="ru-RU" smtClean="0"/>
              <a:pPr/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BCEEC-297E-41BB-B1CF-130E3009B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B37C-95B5-402D-8368-F6CFA78F2989}" type="datetimeFigureOut">
              <a:rPr lang="ru-RU" smtClean="0"/>
              <a:pPr/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BCEEC-297E-41BB-B1CF-130E3009B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B37C-95B5-402D-8368-F6CFA78F2989}" type="datetimeFigureOut">
              <a:rPr lang="ru-RU" smtClean="0"/>
              <a:pPr/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BCEEC-297E-41BB-B1CF-130E3009B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B37C-95B5-402D-8368-F6CFA78F2989}" type="datetimeFigureOut">
              <a:rPr lang="ru-RU" smtClean="0"/>
              <a:pPr/>
              <a:t>23.11.2025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BCEEC-297E-41BB-B1CF-130E3009B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B37C-95B5-402D-8368-F6CFA78F2989}" type="datetimeFigureOut">
              <a:rPr lang="ru-RU" smtClean="0"/>
              <a:pPr/>
              <a:t>23.11.2025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BCEEC-297E-41BB-B1CF-130E3009B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B37C-95B5-402D-8368-F6CFA78F2989}" type="datetimeFigureOut">
              <a:rPr lang="ru-RU" smtClean="0"/>
              <a:pPr/>
              <a:t>23.11.2025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BCEEC-297E-41BB-B1CF-130E3009B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B37C-95B5-402D-8368-F6CFA78F2989}" type="datetimeFigureOut">
              <a:rPr lang="ru-RU" smtClean="0"/>
              <a:pPr/>
              <a:t>23.11.2025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BCEEC-297E-41BB-B1CF-130E3009B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B37C-95B5-402D-8368-F6CFA78F2989}" type="datetimeFigureOut">
              <a:rPr lang="ru-RU" smtClean="0"/>
              <a:pPr/>
              <a:t>23.11.2025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BCEEC-297E-41BB-B1CF-130E3009B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B37C-95B5-402D-8368-F6CFA78F2989}" type="datetimeFigureOut">
              <a:rPr lang="ru-RU" smtClean="0"/>
              <a:pPr/>
              <a:t>23.11.2025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BCEEC-297E-41BB-B1CF-130E3009B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CB37C-95B5-402D-8368-F6CFA78F2989}" type="datetimeFigureOut">
              <a:rPr lang="ru-RU" smtClean="0"/>
              <a:pPr/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BCEEC-297E-41BB-B1CF-130E3009B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image" Target="../media/image1.jpe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85918" y="1214422"/>
            <a:ext cx="5857916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i="1" dirty="0" smtClean="0">
                <a:solidFill>
                  <a:schemeClr val="bg1"/>
                </a:solidFill>
              </a:rPr>
              <a:t> </a:t>
            </a:r>
            <a:r>
              <a:rPr lang="ru-RU" sz="4400" dirty="0" smtClean="0">
                <a:solidFill>
                  <a:schemeClr val="bg1"/>
                </a:solidFill>
              </a:rPr>
              <a:t> </a:t>
            </a:r>
            <a:r>
              <a:rPr lang="ru-RU" sz="4400" b="1" dirty="0" smtClean="0">
                <a:solidFill>
                  <a:schemeClr val="bg1"/>
                </a:solidFill>
              </a:rPr>
              <a:t>Урок алгебры в 9  б классе</a:t>
            </a:r>
          </a:p>
          <a:p>
            <a:pPr lvl="0" algn="ctr"/>
            <a:endParaRPr lang="ru-RU" sz="4400" b="1" dirty="0" smtClean="0">
              <a:solidFill>
                <a:schemeClr val="bg1"/>
              </a:solidFill>
            </a:endParaRPr>
          </a:p>
          <a:p>
            <a:pPr lvl="0" algn="just"/>
            <a:endParaRPr lang="ru-RU" sz="4400" b="1" dirty="0" smtClean="0">
              <a:solidFill>
                <a:schemeClr val="bg1"/>
              </a:solidFill>
            </a:endParaRPr>
          </a:p>
          <a:p>
            <a:pPr algn="r"/>
            <a:r>
              <a:rPr lang="ru-RU" sz="2400" dirty="0" smtClean="0">
                <a:solidFill>
                  <a:schemeClr val="bg1"/>
                </a:solidFill>
              </a:rPr>
              <a:t>Подготовила учитель математики </a:t>
            </a:r>
          </a:p>
          <a:p>
            <a:pPr algn="r"/>
            <a:r>
              <a:rPr lang="ru-RU" sz="2400" dirty="0" smtClean="0">
                <a:solidFill>
                  <a:schemeClr val="bg1"/>
                </a:solidFill>
              </a:rPr>
              <a:t>высшей квалификационной категории</a:t>
            </a:r>
          </a:p>
          <a:p>
            <a:pPr algn="r"/>
            <a:r>
              <a:rPr lang="ru-RU" sz="2400" dirty="0" err="1" smtClean="0">
                <a:solidFill>
                  <a:schemeClr val="bg1"/>
                </a:solidFill>
              </a:rPr>
              <a:t>Сатардинова</a:t>
            </a:r>
            <a:r>
              <a:rPr lang="ru-RU" sz="2400" dirty="0" smtClean="0">
                <a:solidFill>
                  <a:schemeClr val="bg1"/>
                </a:solidFill>
              </a:rPr>
              <a:t> Лиля </a:t>
            </a:r>
            <a:r>
              <a:rPr lang="ru-RU" sz="2400" dirty="0" err="1" smtClean="0">
                <a:solidFill>
                  <a:schemeClr val="bg1"/>
                </a:solidFill>
              </a:rPr>
              <a:t>Ахметовна</a:t>
            </a:r>
            <a:endParaRPr lang="ru-RU" sz="2400" dirty="0" smtClean="0">
              <a:solidFill>
                <a:schemeClr val="bg1"/>
              </a:solidFill>
            </a:endParaRPr>
          </a:p>
          <a:p>
            <a:pPr lvl="0" algn="ctr"/>
            <a:endParaRPr lang="ru-RU" sz="4400" b="1" dirty="0" smtClean="0">
              <a:solidFill>
                <a:schemeClr val="bg1"/>
              </a:solidFill>
            </a:endParaRPr>
          </a:p>
          <a:p>
            <a:pPr lvl="0" algn="ctr"/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Решение: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1714480" y="1142984"/>
            <a:ext cx="6286544" cy="4741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Тема урока: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 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Тема урока: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Квадратное уравнение. Решение уравнений, сводящихся к квадратным. Биквадратное уравнение</a:t>
            </a:r>
            <a:r>
              <a:rPr lang="ru-RU" sz="4800" dirty="0" smtClean="0"/>
              <a:t>.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076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2071678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Цель урока:</a:t>
            </a:r>
            <a:r>
              <a:rPr lang="ru-RU" sz="4000" dirty="0" smtClean="0">
                <a:solidFill>
                  <a:schemeClr val="bg1"/>
                </a:solidFill>
              </a:rPr>
              <a:t> 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076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2071678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Цель урока:</a:t>
            </a: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/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формировать представление о приемах решения квадратных уравнений; и уравнений сводящихся к квадратным.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076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-571500"/>
            <a:ext cx="8229600" cy="1143000"/>
          </a:xfrm>
        </p:spPr>
        <p:txBody>
          <a:bodyPr>
            <a:noAutofit/>
          </a:bodyPr>
          <a:lstStyle/>
          <a:p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4200" b="1" dirty="0" smtClean="0">
                <a:solidFill>
                  <a:schemeClr val="bg1"/>
                </a:solidFill>
              </a:rPr>
              <a:t>Задачи урока: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4200" b="1" dirty="0" smtClean="0">
                <a:solidFill>
                  <a:schemeClr val="bg1"/>
                </a:solidFill>
              </a:rPr>
              <a:t>повторим  методы решения    уравнений   сводящихся к квадратным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4200" b="1" dirty="0" smtClean="0">
                <a:solidFill>
                  <a:schemeClr val="bg1"/>
                </a:solidFill>
              </a:rPr>
              <a:t>будем развивать логическое мышление и правильную математическую речь;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4200" b="1" dirty="0" smtClean="0">
                <a:solidFill>
                  <a:schemeClr val="bg1"/>
                </a:solidFill>
              </a:rPr>
              <a:t>будем  аккуратно чертить и писать  при выполнении заданий.</a:t>
            </a:r>
          </a:p>
          <a:p>
            <a:pPr algn="ctr">
              <a:buNone/>
            </a:pP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076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Найди ошибки и исправь 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200" b="1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buNone/>
            </a:pP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285860"/>
            <a:ext cx="564360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076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Найди ошибки и исправь 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200" b="1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buNone/>
            </a:pP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2071670" y="1285859"/>
            <a:ext cx="5357850" cy="4744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076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Найди ошибки и исправь 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200" b="1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buNone/>
            </a:pP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1857356" y="1285860"/>
            <a:ext cx="5857916" cy="49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076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Найди ошибки и исправь 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200" b="1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buNone/>
            </a:pP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2214546" y="1214422"/>
            <a:ext cx="5072098" cy="5055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85918" y="1214422"/>
            <a:ext cx="58579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i="1" dirty="0" smtClean="0">
                <a:solidFill>
                  <a:schemeClr val="bg1"/>
                </a:solidFill>
              </a:rPr>
              <a:t> </a:t>
            </a:r>
            <a:r>
              <a:rPr lang="ru-RU" sz="4400" dirty="0" smtClean="0">
                <a:solidFill>
                  <a:schemeClr val="bg1"/>
                </a:solidFill>
              </a:rPr>
              <a:t> </a:t>
            </a:r>
            <a:r>
              <a:rPr lang="ru-RU" sz="4400" b="1" dirty="0" smtClean="0">
                <a:solidFill>
                  <a:schemeClr val="bg1"/>
                </a:solidFill>
              </a:rPr>
              <a:t>«Если ты думаешь, что сможешь — ты прав, если ты думаешь, что не сможешь — ты тоже прав».   Генри Форд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076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Найди ошибки и исправь 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200" b="1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buNone/>
            </a:pP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1500166" y="1142984"/>
            <a:ext cx="6286544" cy="5046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4">
            <a:lum bright="-20000" contrast="40000"/>
          </a:blip>
          <a:srcRect/>
          <a:stretch>
            <a:fillRect/>
          </a:stretch>
        </p:blipFill>
        <p:spPr bwMode="auto">
          <a:xfrm>
            <a:off x="714348" y="5357826"/>
            <a:ext cx="3860203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076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Найди ошибки и исправь 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200" b="1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buNone/>
            </a:pP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2357422" y="1214422"/>
            <a:ext cx="4214842" cy="525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076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Найди ошибки и исправь 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200" b="1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buNone/>
            </a:pP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1785918" y="1142984"/>
            <a:ext cx="554552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3643306" y="3143248"/>
            <a:ext cx="14287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286116" y="3857628"/>
            <a:ext cx="14287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071802" y="4857760"/>
            <a:ext cx="1428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357818" y="5929330"/>
            <a:ext cx="142876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076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Найди ошибки и исправь 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200" b="1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buNone/>
            </a:pP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2571736" y="1142984"/>
            <a:ext cx="4429156" cy="541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076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Найди ошибки и исправь 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200" b="1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buNone/>
            </a:pP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>
            <a:lum bright="-30000" contrast="40000"/>
          </a:blip>
          <a:srcRect/>
          <a:stretch>
            <a:fillRect/>
          </a:stretch>
        </p:blipFill>
        <p:spPr bwMode="auto">
          <a:xfrm>
            <a:off x="1857356" y="1214422"/>
            <a:ext cx="5500726" cy="4980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Решите уравнения: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71604" y="3000372"/>
            <a:ext cx="5786478" cy="95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1285860"/>
            <a:ext cx="3143272" cy="132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4572008"/>
            <a:ext cx="3459103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Решите уравнения: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857496"/>
            <a:ext cx="5786478" cy="95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1285860"/>
            <a:ext cx="3143272" cy="132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4572008"/>
            <a:ext cx="3459103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-321496"/>
            <a:ext cx="10001319" cy="750099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Самостоятельная работа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200" b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sz="4800" b="1" dirty="0">
              <a:solidFill>
                <a:schemeClr val="bg1"/>
              </a:solidFill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428596" y="1357298"/>
          <a:ext cx="8286808" cy="5023104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83192"/>
                <a:gridCol w="3877712"/>
                <a:gridCol w="234403"/>
                <a:gridCol w="3891501"/>
              </a:tblGrid>
              <a:tr h="17998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Вариант 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Вариант 2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98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 уровень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 уровень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/>
                        <a:t>1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Решите уравнение. Если уравнение имеет более одного корня,  в ответ запишите меньший из корней</a:t>
                      </a:r>
                      <a:r>
                        <a:rPr lang="ru-RU" sz="1600" dirty="0" smtClean="0"/>
                        <a:t>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Решите уравнение. Если уравнение имеет более одного корня,  в ответ запишите меньший из корней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</a:tr>
              <a:tr h="390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/>
                        <a:t>2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Решите уравнение. Если уравнение имеет более одного корня,  в ответ запишите больший из корней</a:t>
                      </a:r>
                      <a:r>
                        <a:rPr lang="ru-RU" sz="1600" dirty="0" smtClean="0"/>
                        <a:t>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Решите уравнение. Если уравнение имеет более одного корня,  в ответ запишите больший из корней</a:t>
                      </a:r>
                      <a:r>
                        <a:rPr lang="ru-RU" sz="1600" dirty="0"/>
                        <a:t>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</a:tr>
              <a:tr h="390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/>
                        <a:t>3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Решите уравнение. Если уравнение имеет более одного корня,  в ответ запишите меньший из корней</a:t>
                      </a:r>
                      <a:r>
                        <a:rPr lang="ru-RU" sz="1600" dirty="0" smtClean="0"/>
                        <a:t>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Решите уравнение. Если уравнение имеет более одного корня,  в ответ запишите меньший из корней</a:t>
                      </a:r>
                      <a:r>
                        <a:rPr lang="ru-RU" sz="1600" dirty="0"/>
                        <a:t>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</a:tr>
              <a:tr h="390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/>
                        <a:t>4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Решите уравнение. Если уравнение имеет более одного корня,  в ответ запишите больший из корней</a:t>
                      </a:r>
                      <a:r>
                        <a:rPr lang="ru-RU" sz="1600" dirty="0" smtClean="0"/>
                        <a:t>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Решите уравнение. Если уравнение имеет более одного корня,  в ответ запишите больший из корней</a:t>
                      </a:r>
                      <a:r>
                        <a:rPr lang="ru-RU" sz="1600" dirty="0"/>
                        <a:t>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</a:tr>
              <a:tr h="17998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2 уровень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2 уровень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0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/>
                        <a:t>1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Решите </a:t>
                      </a:r>
                      <a:r>
                        <a:rPr lang="ru-RU" sz="1200" dirty="0" smtClean="0"/>
                        <a:t>уравнение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Решите уравнение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</a:tr>
              <a:tr h="170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/>
                        <a:t>2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Решите </a:t>
                      </a:r>
                      <a:r>
                        <a:rPr lang="ru-RU" sz="1200" dirty="0" smtClean="0"/>
                        <a:t>уравнение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2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Решите </a:t>
                      </a:r>
                      <a:r>
                        <a:rPr lang="ru-RU" sz="1200" dirty="0" smtClean="0"/>
                        <a:t>уравнение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</a:tr>
              <a:tr h="170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/>
                        <a:t>3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Решите </a:t>
                      </a:r>
                      <a:r>
                        <a:rPr lang="ru-RU" sz="1200" dirty="0" smtClean="0"/>
                        <a:t>уравнение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3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Решите уравнение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</a:tr>
              <a:tr h="170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/>
                        <a:t>4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Решите </a:t>
                      </a:r>
                      <a:r>
                        <a:rPr lang="ru-RU" sz="1200" dirty="0" smtClean="0"/>
                        <a:t>уравнение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4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Решите уравнение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33" marR="42133" marT="0" marB="0"/>
                </a:tc>
              </a:tr>
            </a:tbl>
          </a:graphicData>
        </a:graphic>
      </p:graphicFrame>
      <p:pic>
        <p:nvPicPr>
          <p:cNvPr id="10272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2143116"/>
            <a:ext cx="903288" cy="190500"/>
          </a:xfrm>
          <a:prstGeom prst="rect">
            <a:avLst/>
          </a:prstGeom>
          <a:noFill/>
        </p:spPr>
      </p:pic>
      <p:pic>
        <p:nvPicPr>
          <p:cNvPr id="10271" name="Рисунок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2071678"/>
            <a:ext cx="822325" cy="255588"/>
          </a:xfrm>
          <a:prstGeom prst="rect">
            <a:avLst/>
          </a:prstGeom>
          <a:noFill/>
        </p:spPr>
      </p:pic>
      <p:pic>
        <p:nvPicPr>
          <p:cNvPr id="10270" name="Рисунок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2714620"/>
            <a:ext cx="1131888" cy="260350"/>
          </a:xfrm>
          <a:prstGeom prst="rect">
            <a:avLst/>
          </a:prstGeom>
          <a:noFill/>
        </p:spPr>
      </p:pic>
      <p:pic>
        <p:nvPicPr>
          <p:cNvPr id="10269" name="Рисунок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2714620"/>
            <a:ext cx="1169988" cy="234950"/>
          </a:xfrm>
          <a:prstGeom prst="rect">
            <a:avLst/>
          </a:prstGeom>
          <a:noFill/>
        </p:spPr>
      </p:pic>
      <p:pic>
        <p:nvPicPr>
          <p:cNvPr id="10268" name="Рисунок 2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28794" y="3357562"/>
            <a:ext cx="1360488" cy="222250"/>
          </a:xfrm>
          <a:prstGeom prst="rect">
            <a:avLst/>
          </a:prstGeom>
          <a:noFill/>
        </p:spPr>
      </p:pic>
      <p:pic>
        <p:nvPicPr>
          <p:cNvPr id="10267" name="Рисунок 2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00760" y="3357562"/>
            <a:ext cx="1470025" cy="217488"/>
          </a:xfrm>
          <a:prstGeom prst="rect">
            <a:avLst/>
          </a:prstGeom>
          <a:noFill/>
        </p:spPr>
      </p:pic>
      <p:pic>
        <p:nvPicPr>
          <p:cNvPr id="10266" name="Рисунок 2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00232" y="4000504"/>
            <a:ext cx="1382713" cy="255588"/>
          </a:xfrm>
          <a:prstGeom prst="rect">
            <a:avLst/>
          </a:prstGeom>
          <a:noFill/>
        </p:spPr>
      </p:pic>
      <p:pic>
        <p:nvPicPr>
          <p:cNvPr id="10265" name="Рисунок 3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00760" y="4071942"/>
            <a:ext cx="1393825" cy="190500"/>
          </a:xfrm>
          <a:prstGeom prst="rect">
            <a:avLst/>
          </a:prstGeom>
          <a:noFill/>
        </p:spPr>
      </p:pic>
      <p:pic>
        <p:nvPicPr>
          <p:cNvPr id="10264" name="Рисунок 4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43108" y="4500570"/>
            <a:ext cx="1192213" cy="206375"/>
          </a:xfrm>
          <a:prstGeom prst="rect">
            <a:avLst/>
          </a:prstGeom>
          <a:noFill/>
        </p:spPr>
      </p:pic>
      <p:pic>
        <p:nvPicPr>
          <p:cNvPr id="10263" name="Рисунок 4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357950" y="4500570"/>
            <a:ext cx="1196975" cy="196850"/>
          </a:xfrm>
          <a:prstGeom prst="rect">
            <a:avLst/>
          </a:prstGeom>
          <a:noFill/>
        </p:spPr>
      </p:pic>
      <p:pic>
        <p:nvPicPr>
          <p:cNvPr id="10262" name="Рисунок 46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071670" y="4929198"/>
            <a:ext cx="1136650" cy="407988"/>
          </a:xfrm>
          <a:prstGeom prst="rect">
            <a:avLst/>
          </a:prstGeom>
          <a:noFill/>
        </p:spPr>
      </p:pic>
      <p:pic>
        <p:nvPicPr>
          <p:cNvPr id="10261" name="Рисунок 5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357950" y="4929198"/>
            <a:ext cx="1154113" cy="457200"/>
          </a:xfrm>
          <a:prstGeom prst="rect">
            <a:avLst/>
          </a:prstGeom>
          <a:noFill/>
        </p:spPr>
      </p:pic>
      <p:pic>
        <p:nvPicPr>
          <p:cNvPr id="10260" name="Рисунок 55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143108" y="5500702"/>
            <a:ext cx="1116013" cy="244475"/>
          </a:xfrm>
          <a:prstGeom prst="rect">
            <a:avLst/>
          </a:prstGeom>
          <a:noFill/>
        </p:spPr>
      </p:pic>
      <p:pic>
        <p:nvPicPr>
          <p:cNvPr id="10259" name="Рисунок 58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429388" y="5572140"/>
            <a:ext cx="1127125" cy="234950"/>
          </a:xfrm>
          <a:prstGeom prst="rect">
            <a:avLst/>
          </a:prstGeom>
          <a:noFill/>
        </p:spPr>
      </p:pic>
      <p:pic>
        <p:nvPicPr>
          <p:cNvPr id="10258" name="Рисунок 67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143108" y="6000768"/>
            <a:ext cx="2051050" cy="228600"/>
          </a:xfrm>
          <a:prstGeom prst="rect">
            <a:avLst/>
          </a:prstGeom>
          <a:noFill/>
        </p:spPr>
      </p:pic>
      <p:pic>
        <p:nvPicPr>
          <p:cNvPr id="10257" name="Рисунок 6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215074" y="6000768"/>
            <a:ext cx="2057400" cy="255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076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1428736"/>
            <a:ext cx="7858180" cy="4395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076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endParaRPr lang="ru-RU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1538" y="1500174"/>
          <a:ext cx="6572296" cy="3290518"/>
        </p:xfrm>
        <a:graphic>
          <a:graphicData uri="http://schemas.openxmlformats.org/drawingml/2006/table">
            <a:tbl>
              <a:tblPr/>
              <a:tblGrid>
                <a:gridCol w="1958669"/>
                <a:gridCol w="4613627"/>
              </a:tblGrid>
              <a:tr h="83687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Критерии оценивания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Выполнены все  задания без ошибок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«3»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Допущена одна </a:t>
                      </a: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ошибка..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«2»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Допущены две или более ошибок.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2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«5»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Выполнены два задания без </a:t>
                      </a: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ошибок.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Выполнено одно задание без </a:t>
                      </a: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ошибок.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Математическая разминка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357290" y="1142984"/>
          <a:ext cx="6096000" cy="98145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2980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-3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8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-9</a:t>
                      </a:r>
                      <a:endParaRPr lang="ru-RU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4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-5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-9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7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-10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0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-2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</a:tr>
              <a:tr h="2980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357290" y="2214554"/>
          <a:ext cx="6119829" cy="118334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79981"/>
                <a:gridCol w="679981"/>
                <a:gridCol w="679981"/>
                <a:gridCol w="679981"/>
                <a:gridCol w="679981"/>
                <a:gridCol w="679981"/>
                <a:gridCol w="679981"/>
                <a:gridCol w="679981"/>
                <a:gridCol w="679981"/>
              </a:tblGrid>
              <a:tr h="6926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5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-5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-9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8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-10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-2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-10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1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-2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</a:tr>
              <a:tr h="4243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</a:tr>
            </a:tbl>
          </a:graphicData>
        </a:graphic>
      </p:graphicFrame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-321496"/>
            <a:ext cx="10001319" cy="750099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Домашнее задание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 Решите уравнения: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№1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643050"/>
            <a:ext cx="3714776" cy="1480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714488"/>
            <a:ext cx="4324957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071934" y="3214686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№ 2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3714752"/>
            <a:ext cx="5429288" cy="169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Тема урока: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Квадратное уравнение. Решение уравнений, сводящихся к квадратным. Биквадратное уравнение</a:t>
            </a:r>
            <a:r>
              <a:rPr lang="ru-RU" sz="4800" dirty="0" smtClean="0"/>
              <a:t>.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076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2071678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Цель урока:</a:t>
            </a: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/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формировать представление о приемах решения квадратных уравнений; и уравнений сводящихся к квадратным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0760"/>
            <a:ext cx="9787005" cy="734025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-571500"/>
            <a:ext cx="8229600" cy="1143000"/>
          </a:xfrm>
        </p:spPr>
        <p:txBody>
          <a:bodyPr>
            <a:noAutofit/>
          </a:bodyPr>
          <a:lstStyle/>
          <a:p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4200" b="1" dirty="0" smtClean="0">
                <a:solidFill>
                  <a:schemeClr val="bg1"/>
                </a:solidFill>
              </a:rPr>
              <a:t>Задачи урока: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4200" b="1" dirty="0" smtClean="0">
                <a:solidFill>
                  <a:schemeClr val="bg1"/>
                </a:solidFill>
              </a:rPr>
              <a:t>повторим  методы решения    уравнений   сводящихся к квадратным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4200" b="1" dirty="0" smtClean="0">
                <a:solidFill>
                  <a:schemeClr val="bg1"/>
                </a:solidFill>
              </a:rPr>
              <a:t>будем развивать логическое мышление и правильную математическую речь;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4200" b="1" dirty="0" smtClean="0">
                <a:solidFill>
                  <a:schemeClr val="bg1"/>
                </a:solidFill>
              </a:rPr>
              <a:t>будем  аккуратно чертить и писать  при выполнении заданий.</a:t>
            </a:r>
          </a:p>
          <a:p>
            <a:pPr algn="ctr">
              <a:buNone/>
            </a:pP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-321496"/>
            <a:ext cx="10001319" cy="750099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Итог урока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200" b="1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buNone/>
            </a:pP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Математическая разминка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357290" y="1142984"/>
          <a:ext cx="6096000" cy="98145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2980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-3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8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-9</a:t>
                      </a:r>
                      <a:endParaRPr lang="ru-RU" sz="12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4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-5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-9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7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-10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0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-2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</a:tr>
              <a:tr h="2980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09" marR="53009" marT="0" marB="0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357290" y="2214554"/>
          <a:ext cx="6119829" cy="118334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79981"/>
                <a:gridCol w="679981"/>
                <a:gridCol w="679981"/>
                <a:gridCol w="679981"/>
                <a:gridCol w="679981"/>
                <a:gridCol w="679981"/>
                <a:gridCol w="679981"/>
                <a:gridCol w="679981"/>
                <a:gridCol w="679981"/>
              </a:tblGrid>
              <a:tr h="6926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5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-5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-9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8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-10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-2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-10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1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-2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</a:tr>
              <a:tr h="4243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/>
                </a:tc>
              </a:tr>
            </a:tbl>
          </a:graphicData>
        </a:graphic>
      </p:graphicFrame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Математическая разминка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186766" cy="45259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bg1"/>
                </a:solidFill>
              </a:rPr>
              <a:t>Решите уравнение. Если уравнение имеет более одного корня,  в ответ запишите меньший из корней</a:t>
            </a:r>
          </a:p>
          <a:p>
            <a:r>
              <a:rPr lang="ru-RU" dirty="0" smtClean="0"/>
              <a:t> </a:t>
            </a:r>
          </a:p>
          <a:p>
            <a:pPr marL="514350" indent="-51435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357562"/>
            <a:ext cx="3631102" cy="94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Решение: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1571604" y="1214421"/>
            <a:ext cx="5500726" cy="4839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Математическая разминка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186766" cy="45259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bg1"/>
                </a:solidFill>
              </a:rPr>
              <a:t>Решите уравнение. Если уравнение имеет более одного корня,  в ответ запишите больший из корней</a:t>
            </a:r>
          </a:p>
          <a:p>
            <a:r>
              <a:rPr lang="ru-RU" dirty="0" smtClean="0"/>
              <a:t> </a:t>
            </a:r>
          </a:p>
          <a:p>
            <a:pPr marL="514350" indent="-51435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3286124"/>
            <a:ext cx="3615262" cy="895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Решение: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1214414" y="1214422"/>
            <a:ext cx="6215106" cy="4252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29-smolensk-r66.gosweb.gosuslugi.ru/netcat_files/45/238/1555694587_fosh1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Математическая разминка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186766" cy="45259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bg1"/>
                </a:solidFill>
              </a:rPr>
              <a:t>Решите уравнение. Если уравнение имеет более одного корня,  в ответ запишите меньший из корней</a:t>
            </a:r>
          </a:p>
          <a:p>
            <a:r>
              <a:rPr lang="ru-RU" dirty="0" smtClean="0"/>
              <a:t> </a:t>
            </a:r>
          </a:p>
          <a:p>
            <a:pPr marL="514350" indent="-51435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286124"/>
            <a:ext cx="4110502" cy="1221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4283</TotalTime>
  <Words>538</Words>
  <Application>Microsoft Office PowerPoint</Application>
  <PresentationFormat>Экран (4:3)</PresentationFormat>
  <Paragraphs>171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Математическая разминка</vt:lpstr>
      <vt:lpstr>Математическая разминка</vt:lpstr>
      <vt:lpstr>Математическая разминка</vt:lpstr>
      <vt:lpstr>Решение:</vt:lpstr>
      <vt:lpstr>Математическая разминка</vt:lpstr>
      <vt:lpstr>Решение:</vt:lpstr>
      <vt:lpstr>Математическая разминка</vt:lpstr>
      <vt:lpstr>Решение:</vt:lpstr>
      <vt:lpstr>Тема урока:</vt:lpstr>
      <vt:lpstr>Тема урока:</vt:lpstr>
      <vt:lpstr>Цель урока: </vt:lpstr>
      <vt:lpstr>Цель урока:  формировать представление о приемах решения квадратных уравнений; и уравнений сводящихся к квадратным.</vt:lpstr>
      <vt:lpstr>Слайд 15</vt:lpstr>
      <vt:lpstr>Найди ошибки и исправь </vt:lpstr>
      <vt:lpstr>Найди ошибки и исправь </vt:lpstr>
      <vt:lpstr>Найди ошибки и исправь </vt:lpstr>
      <vt:lpstr>Найди ошибки и исправь </vt:lpstr>
      <vt:lpstr>Найди ошибки и исправь </vt:lpstr>
      <vt:lpstr>Найди ошибки и исправь </vt:lpstr>
      <vt:lpstr>Найди ошибки и исправь </vt:lpstr>
      <vt:lpstr>Найди ошибки и исправь </vt:lpstr>
      <vt:lpstr>Найди ошибки и исправь </vt:lpstr>
      <vt:lpstr>Решите уравнения:</vt:lpstr>
      <vt:lpstr>Решите уравнения:</vt:lpstr>
      <vt:lpstr>Самостоятельная работа</vt:lpstr>
      <vt:lpstr>Слайд 28</vt:lpstr>
      <vt:lpstr>Слайд 29</vt:lpstr>
      <vt:lpstr>Домашнее задание  Решите уравнения: №1</vt:lpstr>
      <vt:lpstr>Тема урока:</vt:lpstr>
      <vt:lpstr>Цель урока:  формировать представление о приемах решения квадратных уравнений; и уравнений сводящихся к квадратным</vt:lpstr>
      <vt:lpstr>Слайд 33</vt:lpstr>
      <vt:lpstr>Итог урока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Лиля</dc:creator>
  <cp:lastModifiedBy>Лиля</cp:lastModifiedBy>
  <cp:revision>21</cp:revision>
  <dcterms:created xsi:type="dcterms:W3CDTF">2025-09-12T16:45:45Z</dcterms:created>
  <dcterms:modified xsi:type="dcterms:W3CDTF">2025-11-23T13:29:30Z</dcterms:modified>
</cp:coreProperties>
</file>